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sldIdLst>
    <p:sldId id="256" r:id="rId2"/>
    <p:sldId id="283" r:id="rId3"/>
    <p:sldId id="259" r:id="rId4"/>
    <p:sldId id="260" r:id="rId5"/>
    <p:sldId id="284" r:id="rId6"/>
    <p:sldId id="258" r:id="rId7"/>
    <p:sldId id="261" r:id="rId8"/>
    <p:sldId id="270" r:id="rId9"/>
    <p:sldId id="262" r:id="rId10"/>
    <p:sldId id="272" r:id="rId11"/>
    <p:sldId id="287" r:id="rId12"/>
    <p:sldId id="263" r:id="rId13"/>
    <p:sldId id="286" r:id="rId14"/>
    <p:sldId id="281" r:id="rId15"/>
    <p:sldId id="268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ylab" initials="R" lastIdx="10" clrIdx="0">
    <p:extLst/>
  </p:cmAuthor>
  <p:cmAuthor id="2" name="Vesna Tosic" initials="VT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46607-4CCE-4038-A686-4995A335A508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D09D8-6A8E-414F-9541-F5416DFA0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82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D09D8-6A8E-414F-9541-F5416DFA0FD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716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1D21-5BEE-41D0-AC4D-3C9F3373646F}" type="datetime1">
              <a:rPr lang="en-US" smtClean="0"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Sinaia, Romania, 24-30 August,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BD0F-3836-4E99-894C-9E3177CF03EE}" type="datetime1">
              <a:rPr lang="en-US" smtClean="0"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Sinaia, Romania, 24-30 August,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B840B-F628-4CA5-8341-CA17103A1B17}" type="datetime1">
              <a:rPr lang="en-US" smtClean="0"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Sinaia, Romania, 24-30 August,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D5C3-6410-451C-835E-5764EB167A38}" type="datetime1">
              <a:rPr lang="en-US" smtClean="0"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Sinaia, Romania, 24-30 August,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E046-2F12-4FDE-8DDF-CEAD5F037A23}" type="datetime1">
              <a:rPr lang="en-US" smtClean="0"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Sinaia, Romania, 24-30 August,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428B-B3B5-40FE-827C-954894EEB20C}" type="datetime1">
              <a:rPr lang="en-US" smtClean="0"/>
              <a:t>8/23/2014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Sinaia, Romania, 24-30 August,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0ED4-4A07-4D49-9D5E-98B604DB910F}" type="datetime1">
              <a:rPr lang="en-US" smtClean="0"/>
              <a:t>8/23/2014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Sinaia, Romania, 24-30 August, 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9B0F-EF18-4E71-B694-CC6EC382AFE3}" type="datetime1">
              <a:rPr lang="en-US" smtClean="0"/>
              <a:t>8/23/2014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Sinaia, Romania, 24-30 August,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F490-E886-4C04-8030-8C57241BE83C}" type="datetime1">
              <a:rPr lang="en-US" smtClean="0"/>
              <a:t>8/23/2014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Sinaia, Romania, 24-30 August,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0B13D-C0F3-429B-A214-85050A417539}" type="datetime1">
              <a:rPr lang="en-US" smtClean="0"/>
              <a:t>8/23/2014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Sinaia, Romania, 24-30 August,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B66E-8D88-40EC-856E-D7C75A1D3F22}" type="datetime1">
              <a:rPr lang="en-US" smtClean="0"/>
              <a:t>8/23/2014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Sinaia, Romania, 24-30 August,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CB7024D-28EE-4C92-B3B8-F1BCD066077F}" type="datetime1">
              <a:rPr lang="en-US" smtClean="0"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Sinaia, Romania, 24-30 August,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558608" cy="3051771"/>
          </a:xfrm>
        </p:spPr>
        <p:txBody>
          <a:bodyPr>
            <a:noAutofit/>
          </a:bodyPr>
          <a:lstStyle/>
          <a:p>
            <a:r>
              <a:rPr lang="en-US" dirty="0" smtClean="0"/>
              <a:t>Survey of Computer Science Fields Related to </a:t>
            </a:r>
            <a:r>
              <a:rPr lang="en-US" dirty="0"/>
              <a:t>t</a:t>
            </a:r>
            <a:r>
              <a:rPr lang="en-US" dirty="0" smtClean="0"/>
              <a:t>he Titles of Master Thesis at Faculty of Mathematics in Belgrade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Dušan Tošić</a:t>
            </a:r>
            <a:endParaRPr lang="sr-Latn-CS" sz="2800" b="1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sr-Latn-C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University of Belgrade, Faculty of </a:t>
            </a:r>
            <a:r>
              <a:rPr lang="sr-Latn-C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mathematics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536504"/>
          </a:xfrm>
        </p:spPr>
        <p:txBody>
          <a:bodyPr>
            <a:noAutofit/>
          </a:bodyPr>
          <a:lstStyle/>
          <a:p>
            <a:r>
              <a:rPr lang="sr-Latn-CS" sz="3200" dirty="0" smtClean="0"/>
              <a:t>Soft computing    -   10</a:t>
            </a:r>
            <a:endParaRPr lang="sr-Latn-CS" sz="3200" dirty="0"/>
          </a:p>
          <a:p>
            <a:r>
              <a:rPr lang="sr-Latn-CS" sz="3200" dirty="0" smtClean="0"/>
              <a:t>Machine </a:t>
            </a:r>
            <a:r>
              <a:rPr lang="sr-Latn-CS" sz="3200" dirty="0"/>
              <a:t>learning </a:t>
            </a:r>
            <a:r>
              <a:rPr lang="sr-Latn-CS" sz="3200" dirty="0" smtClean="0"/>
              <a:t>  -  3</a:t>
            </a:r>
            <a:endParaRPr lang="sr-Latn-CS" sz="3200" dirty="0"/>
          </a:p>
          <a:p>
            <a:r>
              <a:rPr lang="sr-Latn-CS" sz="3200" dirty="0" smtClean="0"/>
              <a:t>Automatic </a:t>
            </a:r>
            <a:r>
              <a:rPr lang="sr-Latn-CS" sz="3200" dirty="0"/>
              <a:t>theorem </a:t>
            </a:r>
            <a:r>
              <a:rPr lang="sr-Latn-CS" sz="3200" dirty="0" smtClean="0"/>
              <a:t>proving   -  3</a:t>
            </a:r>
            <a:endParaRPr lang="sr-Latn-CS" sz="3200" dirty="0"/>
          </a:p>
          <a:p>
            <a:r>
              <a:rPr lang="sr-Latn-CS" sz="3200" dirty="0"/>
              <a:t>(</a:t>
            </a:r>
            <a:r>
              <a:rPr lang="sr-Latn-CS" sz="3200" dirty="0" smtClean="0"/>
              <a:t>Serbian)Text </a:t>
            </a:r>
            <a:r>
              <a:rPr lang="sr-Latn-CS" sz="3200" dirty="0"/>
              <a:t>processing and Semantic </a:t>
            </a:r>
            <a:r>
              <a:rPr lang="sr-Latn-CS" sz="3200" dirty="0" smtClean="0"/>
              <a:t>web  - 6</a:t>
            </a:r>
            <a:endParaRPr lang="sr-Latn-CS" sz="3200" dirty="0"/>
          </a:p>
          <a:p>
            <a:r>
              <a:rPr lang="sr-Latn-CS" sz="3200" dirty="0"/>
              <a:t>Algorithms </a:t>
            </a:r>
            <a:r>
              <a:rPr lang="sr-Latn-CS" sz="3200" dirty="0" smtClean="0"/>
              <a:t>  - 9</a:t>
            </a:r>
            <a:endParaRPr lang="sr-Latn-CS" sz="3200" dirty="0"/>
          </a:p>
          <a:p>
            <a:r>
              <a:rPr lang="sr-Latn-CS" sz="3200" dirty="0" smtClean="0"/>
              <a:t>Bioinformatics  -  3</a:t>
            </a:r>
            <a:endParaRPr lang="sr-Latn-CS" sz="3200" dirty="0"/>
          </a:p>
          <a:p>
            <a:r>
              <a:rPr lang="sr-Latn-CS" sz="3200" dirty="0" smtClean="0"/>
              <a:t>Others  -   6</a:t>
            </a:r>
            <a:endParaRPr lang="sr-Latn-CS" sz="3200" dirty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6</a:t>
            </a:r>
            <a:r>
              <a:rPr lang="en-US" dirty="0" smtClean="0"/>
              <a:t>.</a:t>
            </a:r>
            <a:r>
              <a:rPr lang="sr-Latn-RS" dirty="0" smtClean="0"/>
              <a:t>1</a:t>
            </a:r>
            <a:r>
              <a:rPr lang="en-US" dirty="0" smtClean="0"/>
              <a:t>.</a:t>
            </a:r>
            <a:r>
              <a:rPr lang="sr-Latn-RS" dirty="0" smtClean="0"/>
              <a:t> Number of titles from scientific fields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Sinaia, Romania, 24-30 August, 2014</a:t>
            </a:r>
          </a:p>
        </p:txBody>
      </p:sp>
    </p:spTree>
    <p:extLst>
      <p:ext uri="{BB962C8B-B14F-4D97-AF65-F5344CB8AC3E}">
        <p14:creationId xmlns:p14="http://schemas.microsoft.com/office/powerpoint/2010/main" val="2968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Sinaia, Romania, 24-30 August, 2014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78" y="1052736"/>
            <a:ext cx="802607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7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 fontScale="92500" lnSpcReduction="10000"/>
          </a:bodyPr>
          <a:lstStyle/>
          <a:p>
            <a:r>
              <a:rPr lang="sr-Latn-CS" sz="2800" dirty="0" smtClean="0"/>
              <a:t>Database </a:t>
            </a:r>
            <a:r>
              <a:rPr lang="sr-Latn-CS" sz="2800" dirty="0"/>
              <a:t>and information </a:t>
            </a:r>
            <a:r>
              <a:rPr lang="sr-Latn-CS" sz="2800" dirty="0" smtClean="0"/>
              <a:t>systems    -  24</a:t>
            </a:r>
            <a:endParaRPr lang="sr-Latn-CS" sz="2800" dirty="0"/>
          </a:p>
          <a:p>
            <a:r>
              <a:rPr lang="sr-Latn-CS" sz="2800" dirty="0"/>
              <a:t>Internet technology and </a:t>
            </a:r>
            <a:r>
              <a:rPr lang="sr-Latn-CS" sz="2800" dirty="0" smtClean="0"/>
              <a:t>Web - 20</a:t>
            </a:r>
            <a:endParaRPr lang="sr-Latn-CS" sz="2800" dirty="0"/>
          </a:p>
          <a:p>
            <a:r>
              <a:rPr lang="sr-Latn-CS" sz="2800" dirty="0" smtClean="0"/>
              <a:t>Programming </a:t>
            </a:r>
            <a:r>
              <a:rPr lang="sr-Latn-CS" sz="2800" dirty="0"/>
              <a:t>languages  and programming </a:t>
            </a:r>
            <a:r>
              <a:rPr lang="sr-Latn-CS" sz="2800" dirty="0" smtClean="0"/>
              <a:t>paradigms  -7</a:t>
            </a:r>
            <a:endParaRPr lang="sr-Latn-CS" sz="2800" dirty="0"/>
          </a:p>
          <a:p>
            <a:r>
              <a:rPr lang="sr-Latn-CS" sz="2800" dirty="0" smtClean="0"/>
              <a:t>Protocols and standards - 5</a:t>
            </a:r>
            <a:endParaRPr lang="sr-Latn-CS" sz="2800" dirty="0"/>
          </a:p>
          <a:p>
            <a:r>
              <a:rPr lang="sr-Latn-CS" sz="2800" dirty="0"/>
              <a:t>Software </a:t>
            </a:r>
            <a:r>
              <a:rPr lang="sr-Latn-CS" sz="2800" dirty="0" smtClean="0"/>
              <a:t>development -10</a:t>
            </a:r>
            <a:endParaRPr lang="sr-Latn-CS" sz="2800" dirty="0"/>
          </a:p>
          <a:p>
            <a:r>
              <a:rPr lang="sr-Latn-CS" sz="2800" dirty="0"/>
              <a:t>Java and superstructures  </a:t>
            </a:r>
            <a:r>
              <a:rPr lang="sr-Latn-CS" sz="2800" dirty="0" smtClean="0"/>
              <a:t>- 7</a:t>
            </a:r>
            <a:endParaRPr lang="sr-Latn-CS" sz="2800" dirty="0"/>
          </a:p>
          <a:p>
            <a:r>
              <a:rPr lang="sr-Latn-CS" sz="2800" dirty="0"/>
              <a:t>Image </a:t>
            </a:r>
            <a:r>
              <a:rPr lang="sr-Latn-CS" sz="2800" dirty="0" smtClean="0"/>
              <a:t>processing -3</a:t>
            </a:r>
            <a:endParaRPr lang="sr-Latn-CS" sz="2800" dirty="0"/>
          </a:p>
          <a:p>
            <a:r>
              <a:rPr lang="sr-Latn-CS" sz="2800" dirty="0"/>
              <a:t>Parallel </a:t>
            </a:r>
            <a:r>
              <a:rPr lang="sr-Latn-CS" sz="2800" dirty="0" smtClean="0"/>
              <a:t>algorithms -9</a:t>
            </a:r>
            <a:endParaRPr lang="sr-Latn-CS" sz="2800" dirty="0"/>
          </a:p>
          <a:p>
            <a:r>
              <a:rPr lang="sr-Latn-CS" sz="2800" dirty="0"/>
              <a:t>Document </a:t>
            </a:r>
            <a:r>
              <a:rPr lang="sr-Latn-CS" sz="2800" dirty="0" smtClean="0"/>
              <a:t>processing - 4</a:t>
            </a:r>
            <a:endParaRPr lang="sr-Latn-CS" sz="2800" dirty="0"/>
          </a:p>
          <a:p>
            <a:r>
              <a:rPr lang="sr-Latn-CS" sz="2800" dirty="0"/>
              <a:t>.NET </a:t>
            </a:r>
            <a:r>
              <a:rPr lang="sr-Latn-CS" sz="2800" dirty="0" smtClean="0"/>
              <a:t>technology  - 5</a:t>
            </a:r>
            <a:endParaRPr lang="sr-Latn-CS" sz="2800" dirty="0"/>
          </a:p>
          <a:p>
            <a:r>
              <a:rPr lang="sr-Latn-CS" sz="2800" dirty="0" smtClean="0"/>
              <a:t>Other fields  - 26</a:t>
            </a:r>
            <a:endParaRPr lang="sr-Latn-CS" sz="2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6.2.</a:t>
            </a:r>
            <a:r>
              <a:rPr lang="en-US" dirty="0" smtClean="0"/>
              <a:t> </a:t>
            </a:r>
            <a:r>
              <a:rPr lang="sr-Latn-RS" dirty="0" smtClean="0"/>
              <a:t>Number </a:t>
            </a:r>
            <a:r>
              <a:rPr lang="sr-Latn-RS" dirty="0"/>
              <a:t>of titles </a:t>
            </a:r>
            <a:r>
              <a:rPr lang="sr-Latn-RS" dirty="0" smtClean="0"/>
              <a:t>from professional specialization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Sinaia, Romania, 24-30 August, 2014</a:t>
            </a:r>
          </a:p>
        </p:txBody>
      </p:sp>
    </p:spTree>
    <p:extLst>
      <p:ext uri="{BB962C8B-B14F-4D97-AF65-F5344CB8AC3E}">
        <p14:creationId xmlns:p14="http://schemas.microsoft.com/office/powerpoint/2010/main" val="218888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Sinaia, Romania, 24-30 August, 2014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63" y="1196752"/>
            <a:ext cx="7786487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56792"/>
            <a:ext cx="7660373" cy="4569371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/>
              <a:t>The structure of master thesis depends o</a:t>
            </a:r>
            <a:r>
              <a:rPr lang="en-US" dirty="0" smtClean="0"/>
              <a:t>n</a:t>
            </a:r>
            <a:r>
              <a:rPr lang="sr-Latn-RS" dirty="0" smtClean="0"/>
              <a:t> the field (there is no </a:t>
            </a:r>
            <a:r>
              <a:rPr lang="sr-Latn-RS" dirty="0"/>
              <a:t>template), </a:t>
            </a:r>
            <a:r>
              <a:rPr lang="sr-Latn-RS" dirty="0" smtClean="0"/>
              <a:t>but </a:t>
            </a:r>
            <a:r>
              <a:rPr lang="en-US" dirty="0" smtClean="0"/>
              <a:t>usually </a:t>
            </a:r>
            <a:r>
              <a:rPr lang="sr-Latn-RS" dirty="0" smtClean="0"/>
              <a:t>the following parts are present:</a:t>
            </a:r>
          </a:p>
          <a:p>
            <a:r>
              <a:rPr lang="sr-Latn-RS" dirty="0" smtClean="0"/>
              <a:t>Introduction </a:t>
            </a:r>
          </a:p>
          <a:p>
            <a:r>
              <a:rPr lang="sr-Latn-RS" dirty="0" smtClean="0"/>
              <a:t>Theoretical part</a:t>
            </a:r>
          </a:p>
          <a:p>
            <a:r>
              <a:rPr lang="sr-Latn-RS" dirty="0" smtClean="0"/>
              <a:t>Description of practical work</a:t>
            </a:r>
          </a:p>
          <a:p>
            <a:r>
              <a:rPr lang="sr-Latn-RS" dirty="0" smtClean="0"/>
              <a:t>Conclusion</a:t>
            </a:r>
          </a:p>
          <a:p>
            <a:r>
              <a:rPr lang="sr-Latn-RS" dirty="0" smtClean="0"/>
              <a:t>References</a:t>
            </a:r>
          </a:p>
          <a:p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Sinaia, Romania, 24-30 August, 2014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7. Typical structure </a:t>
            </a:r>
            <a:r>
              <a:rPr lang="sr-Latn-RS" dirty="0"/>
              <a:t>of professional  specialized  </a:t>
            </a:r>
            <a:r>
              <a:rPr lang="sr-Latn-RS" dirty="0" smtClean="0"/>
              <a:t>master thesis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4964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776864" cy="4104456"/>
          </a:xfrm>
        </p:spPr>
        <p:txBody>
          <a:bodyPr>
            <a:normAutofit fontScale="92500" lnSpcReduction="10000"/>
          </a:bodyPr>
          <a:lstStyle/>
          <a:p>
            <a:r>
              <a:rPr lang="sr-Latn-RS" sz="3200" dirty="0" smtClean="0"/>
              <a:t>The number of scientific oriented titles is </a:t>
            </a:r>
            <a:r>
              <a:rPr lang="en-US" sz="3200" dirty="0" smtClean="0"/>
              <a:t>lower </a:t>
            </a:r>
            <a:r>
              <a:rPr lang="sr-Latn-RS" sz="3200" dirty="0" smtClean="0"/>
              <a:t>than the number </a:t>
            </a:r>
            <a:r>
              <a:rPr lang="sr-Latn-RS" sz="3200" dirty="0"/>
              <a:t>of </a:t>
            </a:r>
            <a:r>
              <a:rPr lang="sr-Latn-RS" sz="3200" dirty="0" smtClean="0"/>
              <a:t>professional specialization </a:t>
            </a:r>
            <a:r>
              <a:rPr lang="en-US" sz="3200" dirty="0" smtClean="0"/>
              <a:t>titles.</a:t>
            </a:r>
            <a:endParaRPr lang="sr-Latn-R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fields form  </a:t>
            </a:r>
            <a:r>
              <a:rPr lang="en-US" sz="3200" dirty="0" smtClean="0"/>
              <a:t>profe</a:t>
            </a:r>
            <a:r>
              <a:rPr lang="sr-Latn-RS" sz="3200" dirty="0" smtClean="0"/>
              <a:t>s</a:t>
            </a:r>
            <a:r>
              <a:rPr lang="en-US" sz="3200" dirty="0" err="1" smtClean="0"/>
              <a:t>sional</a:t>
            </a:r>
            <a:r>
              <a:rPr lang="en-US" sz="3200" dirty="0" smtClean="0"/>
              <a:t> </a:t>
            </a:r>
            <a:r>
              <a:rPr lang="en-US" sz="3200" dirty="0" err="1" smtClean="0"/>
              <a:t>speciali</a:t>
            </a:r>
            <a:r>
              <a:rPr lang="sr-Latn-RS" sz="3200" dirty="0" smtClean="0"/>
              <a:t>z</a:t>
            </a:r>
            <a:r>
              <a:rPr lang="en-US" sz="3200" dirty="0" err="1" smtClean="0"/>
              <a:t>ation</a:t>
            </a:r>
            <a:r>
              <a:rPr lang="en-US" sz="3200" dirty="0" smtClean="0"/>
              <a:t>  </a:t>
            </a:r>
            <a:r>
              <a:rPr lang="en-US" sz="3200" dirty="0"/>
              <a:t>are sometimes very close connected and it is </a:t>
            </a:r>
            <a:r>
              <a:rPr lang="en-US" sz="3200" dirty="0" smtClean="0"/>
              <a:t>di</a:t>
            </a:r>
            <a:r>
              <a:rPr lang="sr-Latn-RS" sz="3200" dirty="0" smtClean="0"/>
              <a:t>f</a:t>
            </a:r>
            <a:r>
              <a:rPr lang="en-US" sz="3200" dirty="0" err="1" smtClean="0"/>
              <a:t>ficult</a:t>
            </a:r>
            <a:r>
              <a:rPr lang="en-US" sz="3200" dirty="0" smtClean="0"/>
              <a:t> </a:t>
            </a:r>
            <a:r>
              <a:rPr lang="en-US" sz="3200" dirty="0"/>
              <a:t>to </a:t>
            </a:r>
            <a:r>
              <a:rPr lang="en-US" sz="3200" dirty="0" smtClean="0"/>
              <a:t>make a </a:t>
            </a:r>
            <a:r>
              <a:rPr lang="en-US" sz="3200" dirty="0"/>
              <a:t>precise classification</a:t>
            </a:r>
            <a:r>
              <a:rPr lang="en-US" sz="3200" dirty="0" smtClean="0"/>
              <a:t>.</a:t>
            </a:r>
            <a:endParaRPr lang="sr-Latn-RS" sz="3200" dirty="0" smtClean="0"/>
          </a:p>
          <a:p>
            <a:r>
              <a:rPr lang="sr-Latn-RS" sz="3200" dirty="0" smtClean="0"/>
              <a:t>The structure of master thesis depends o</a:t>
            </a:r>
            <a:r>
              <a:rPr lang="en-US" sz="3200" dirty="0" smtClean="0"/>
              <a:t>n the field</a:t>
            </a:r>
            <a:r>
              <a:rPr lang="sr-Latn-RS" sz="3200" dirty="0" smtClean="0"/>
              <a:t>, but </a:t>
            </a:r>
            <a:r>
              <a:rPr lang="en-US" sz="3200" dirty="0" smtClean="0"/>
              <a:t>inclusion of </a:t>
            </a:r>
            <a:r>
              <a:rPr lang="sr-Latn-RS" sz="3200" dirty="0" smtClean="0"/>
              <a:t>references</a:t>
            </a:r>
            <a:r>
              <a:rPr lang="en-US" sz="3200" dirty="0" smtClean="0"/>
              <a:t> is mandatory for all </a:t>
            </a:r>
            <a:r>
              <a:rPr lang="sr-Latn-RS" sz="3200" dirty="0" smtClean="0"/>
              <a:t>master thes</a:t>
            </a:r>
            <a:r>
              <a:rPr lang="en-US" sz="3200" dirty="0" smtClean="0"/>
              <a:t>e</a:t>
            </a:r>
            <a:r>
              <a:rPr lang="sr-Latn-RS" sz="3200" dirty="0" smtClean="0"/>
              <a:t>s.  </a:t>
            </a:r>
            <a:r>
              <a:rPr lang="en-US" sz="3200" dirty="0" smtClean="0"/>
              <a:t> </a:t>
            </a:r>
            <a:endParaRPr lang="en-US" sz="3200" dirty="0"/>
          </a:p>
          <a:p>
            <a:endParaRPr lang="sr-Latn-CS" sz="3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8</a:t>
            </a:r>
            <a:r>
              <a:rPr lang="sr-Latn-CS" dirty="0" smtClean="0"/>
              <a:t>. Conclusion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Sinaia, Romania, 24-30 August, 2014</a:t>
            </a:r>
          </a:p>
        </p:txBody>
      </p:sp>
    </p:spTree>
    <p:extLst>
      <p:ext uri="{BB962C8B-B14F-4D97-AF65-F5344CB8AC3E}">
        <p14:creationId xmlns:p14="http://schemas.microsoft.com/office/powerpoint/2010/main" val="22709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/>
          </a:bodyPr>
          <a:lstStyle/>
          <a:p>
            <a:r>
              <a:rPr lang="sr-Latn-RS" sz="7200" dirty="0" smtClean="0"/>
              <a:t>Thank you!</a:t>
            </a:r>
            <a:endParaRPr lang="sr-Latn-RS" sz="7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Sinaia, Romania, 24-30 August, 2014</a:t>
            </a:r>
          </a:p>
        </p:txBody>
      </p:sp>
    </p:spTree>
    <p:extLst>
      <p:ext uri="{BB962C8B-B14F-4D97-AF65-F5344CB8AC3E}">
        <p14:creationId xmlns:p14="http://schemas.microsoft.com/office/powerpoint/2010/main" val="213959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772817"/>
            <a:ext cx="7408333" cy="424847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sz="2800" dirty="0"/>
              <a:t>Introduction </a:t>
            </a:r>
            <a:r>
              <a:rPr lang="en-US" sz="2800" dirty="0" smtClean="0"/>
              <a:t>– </a:t>
            </a:r>
            <a:r>
              <a:rPr lang="sr-Latn-RS" sz="2800" dirty="0" smtClean="0"/>
              <a:t>master </a:t>
            </a:r>
            <a:r>
              <a:rPr lang="en-US" sz="2800" dirty="0" smtClean="0"/>
              <a:t>studies </a:t>
            </a:r>
            <a:r>
              <a:rPr lang="en-US" sz="2800" dirty="0"/>
              <a:t>in </a:t>
            </a:r>
            <a:r>
              <a:rPr lang="en-US" sz="2800" dirty="0" smtClean="0"/>
              <a:t>Serbia</a:t>
            </a:r>
            <a:endParaRPr lang="sr-Latn-R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Choosing </a:t>
            </a:r>
            <a:r>
              <a:rPr lang="en-US" sz="2800" dirty="0"/>
              <a:t>and approving </a:t>
            </a:r>
            <a:r>
              <a:rPr lang="sr-Latn-RS" sz="2800" dirty="0" smtClean="0"/>
              <a:t>the </a:t>
            </a:r>
            <a:r>
              <a:rPr lang="en-US" sz="2800" dirty="0" smtClean="0"/>
              <a:t>title </a:t>
            </a:r>
            <a:r>
              <a:rPr lang="en-US" sz="2800" dirty="0"/>
              <a:t>of </a:t>
            </a:r>
            <a:r>
              <a:rPr lang="en-US" sz="2800" dirty="0" smtClean="0"/>
              <a:t>ma</a:t>
            </a:r>
            <a:r>
              <a:rPr lang="sr-Latn-RS" sz="2800" dirty="0" smtClean="0"/>
              <a:t>s</a:t>
            </a:r>
            <a:r>
              <a:rPr lang="en-US" sz="2800" dirty="0" err="1" smtClean="0"/>
              <a:t>ter</a:t>
            </a:r>
            <a:r>
              <a:rPr lang="en-US" sz="2800" dirty="0" smtClean="0"/>
              <a:t> </a:t>
            </a:r>
            <a:r>
              <a:rPr lang="en-US" sz="2800" dirty="0"/>
              <a:t>thesis</a:t>
            </a:r>
            <a:endParaRPr lang="sr-Latn-RS" sz="2800" dirty="0" smtClean="0"/>
          </a:p>
          <a:p>
            <a:pPr marL="457200" indent="-457200">
              <a:buAutoNum type="arabicPeriod"/>
            </a:pPr>
            <a:r>
              <a:rPr lang="en-US" sz="2800" dirty="0"/>
              <a:t>General classification of master thesis </a:t>
            </a:r>
            <a:endParaRPr lang="sr-Latn-RS" sz="2800" dirty="0" smtClean="0"/>
          </a:p>
          <a:p>
            <a:pPr marL="457200" indent="-457200">
              <a:buAutoNum type="arabicPeriod"/>
            </a:pPr>
            <a:r>
              <a:rPr lang="sr-Latn-RS" sz="2800" dirty="0"/>
              <a:t>Scientific fields </a:t>
            </a:r>
            <a:endParaRPr lang="sr-Latn-RS" sz="2800" dirty="0" smtClean="0"/>
          </a:p>
          <a:p>
            <a:pPr marL="457200" indent="-457200">
              <a:buAutoNum type="arabicPeriod"/>
            </a:pPr>
            <a:r>
              <a:rPr lang="sr-Latn-RS" sz="2800" dirty="0"/>
              <a:t>Professional specialization</a:t>
            </a:r>
            <a:endParaRPr lang="sr-Latn-RS" sz="2800" dirty="0" smtClean="0"/>
          </a:p>
          <a:p>
            <a:pPr marL="457200" indent="-457200">
              <a:buAutoNum type="arabicPeriod"/>
            </a:pPr>
            <a:r>
              <a:rPr lang="sr-Latn-RS" sz="2800" dirty="0"/>
              <a:t>Number of approved thesis </a:t>
            </a:r>
            <a:endParaRPr lang="sr-Latn-RS" sz="2800" dirty="0" smtClean="0"/>
          </a:p>
          <a:p>
            <a:pPr marL="457200" indent="-457200">
              <a:buAutoNum type="arabicPeriod"/>
            </a:pPr>
            <a:r>
              <a:rPr lang="en-US" sz="2800"/>
              <a:t>Typical structure of professional  specialized  master thesis </a:t>
            </a:r>
            <a:endParaRPr lang="sr-Latn-RS" sz="2800" dirty="0" smtClean="0"/>
          </a:p>
          <a:p>
            <a:pPr marL="457200" indent="-457200">
              <a:buAutoNum type="arabicPeriod"/>
            </a:pPr>
            <a:r>
              <a:rPr lang="sr-Latn-RS" sz="2800" dirty="0" smtClean="0"/>
              <a:t>Conclusion</a:t>
            </a:r>
          </a:p>
          <a:p>
            <a:pPr marL="457200" indent="-457200">
              <a:buAutoNum type="arabicPeriod"/>
            </a:pPr>
            <a:endParaRPr lang="en-US" sz="2800" dirty="0"/>
          </a:p>
          <a:p>
            <a:pPr marL="457200" indent="-457200">
              <a:buAutoNum type="arabicPeriod"/>
            </a:pPr>
            <a:endParaRPr lang="en-US" sz="2800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Sinaia, Romania, </a:t>
            </a:r>
            <a:r>
              <a:rPr lang="it-IT" dirty="0" smtClean="0"/>
              <a:t>2</a:t>
            </a:r>
            <a:r>
              <a:rPr lang="sr-Latn-RS" dirty="0" smtClean="0"/>
              <a:t>4</a:t>
            </a:r>
            <a:r>
              <a:rPr lang="it-IT" dirty="0" smtClean="0"/>
              <a:t>-3</a:t>
            </a:r>
            <a:r>
              <a:rPr lang="sr-Latn-RS" dirty="0" smtClean="0"/>
              <a:t>0 </a:t>
            </a:r>
            <a:r>
              <a:rPr lang="it-IT" dirty="0" smtClean="0"/>
              <a:t>August, 201</a:t>
            </a:r>
            <a:r>
              <a:rPr lang="sr-Latn-RS" dirty="0" smtClean="0"/>
              <a:t>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1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53752"/>
            <a:ext cx="8229600" cy="1143000"/>
          </a:xfrm>
        </p:spPr>
        <p:txBody>
          <a:bodyPr/>
          <a:lstStyle/>
          <a:p>
            <a:r>
              <a:rPr lang="en-US" dirty="0" smtClean="0"/>
              <a:t>1. Introduction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6356" y="1772816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800" dirty="0" smtClean="0"/>
          </a:p>
          <a:p>
            <a:r>
              <a:rPr lang="sr-Latn-CS" sz="2800" dirty="0">
                <a:solidFill>
                  <a:schemeClr val="tx2"/>
                </a:solidFill>
              </a:rPr>
              <a:t>Master studies at Faculty of mathematics in Belgrade are organized according to Bologna declaration.</a:t>
            </a:r>
          </a:p>
          <a:p>
            <a:endParaRPr lang="sr-Latn-CS" sz="2800" dirty="0">
              <a:solidFill>
                <a:schemeClr val="tx2"/>
              </a:solidFill>
            </a:endParaRPr>
          </a:p>
          <a:p>
            <a:r>
              <a:rPr lang="sr-Latn-CS" sz="2800" dirty="0">
                <a:solidFill>
                  <a:schemeClr val="tx2"/>
                </a:solidFill>
              </a:rPr>
              <a:t>These studies are similar to the </a:t>
            </a:r>
            <a:r>
              <a:rPr lang="en-US" sz="2800" dirty="0">
                <a:solidFill>
                  <a:schemeClr val="tx2"/>
                </a:solidFill>
              </a:rPr>
              <a:t>corresponding </a:t>
            </a:r>
            <a:r>
              <a:rPr lang="sr-Latn-CS" sz="2800" dirty="0">
                <a:solidFill>
                  <a:schemeClr val="tx2"/>
                </a:solidFill>
              </a:rPr>
              <a:t> studies in other </a:t>
            </a:r>
            <a:r>
              <a:rPr lang="en-US" sz="2800" dirty="0">
                <a:solidFill>
                  <a:schemeClr val="tx2"/>
                </a:solidFill>
              </a:rPr>
              <a:t>European</a:t>
            </a:r>
            <a:r>
              <a:rPr lang="sr-Latn-CS" sz="2800" dirty="0">
                <a:solidFill>
                  <a:schemeClr val="tx2"/>
                </a:solidFill>
              </a:rPr>
              <a:t> countries. 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Sinaia, Romania, </a:t>
            </a:r>
            <a:r>
              <a:rPr lang="en-US" dirty="0" smtClean="0"/>
              <a:t>24-3</a:t>
            </a:r>
            <a:r>
              <a:rPr lang="sr-Latn-RS" dirty="0" smtClean="0"/>
              <a:t>0</a:t>
            </a:r>
            <a:r>
              <a:rPr lang="en-US" dirty="0" smtClean="0"/>
              <a:t> </a:t>
            </a:r>
            <a:r>
              <a:rPr lang="en-US" dirty="0"/>
              <a:t>August, 2014</a:t>
            </a:r>
          </a:p>
        </p:txBody>
      </p:sp>
    </p:spTree>
    <p:extLst>
      <p:ext uri="{BB962C8B-B14F-4D97-AF65-F5344CB8AC3E}">
        <p14:creationId xmlns:p14="http://schemas.microsoft.com/office/powerpoint/2010/main" val="5454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7"/>
            <a:ext cx="8980556" cy="58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32582"/>
            <a:ext cx="8729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sr-Latn-RS" sz="44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Master </a:t>
            </a:r>
            <a:r>
              <a:rPr lang="en-US" sz="44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studies </a:t>
            </a:r>
            <a:r>
              <a:rPr lang="en-US" sz="4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 Serbia</a:t>
            </a:r>
          </a:p>
          <a:p>
            <a:pPr algn="ctr"/>
            <a:r>
              <a:rPr lang="en-US" dirty="0" smtClean="0"/>
              <a:t>(</a:t>
            </a:r>
            <a:r>
              <a:rPr lang="en-US" sz="2000" dirty="0" smtClean="0"/>
              <a:t>R. Mitrovi</a:t>
            </a:r>
            <a:r>
              <a:rPr lang="sr-Latn-CS" sz="2000" dirty="0" smtClean="0"/>
              <a:t>ć: „</a:t>
            </a:r>
            <a:r>
              <a:rPr lang="en-US" sz="2000" dirty="0"/>
              <a:t>Modernization of Higher Education </a:t>
            </a:r>
            <a:r>
              <a:rPr lang="en-US" sz="2000" dirty="0" smtClean="0"/>
              <a:t>System </a:t>
            </a:r>
            <a:r>
              <a:rPr lang="en-US" sz="2000" dirty="0"/>
              <a:t>in </a:t>
            </a:r>
            <a:r>
              <a:rPr lang="en-US" sz="2000" dirty="0" smtClean="0"/>
              <a:t>Serbia</a:t>
            </a:r>
            <a:r>
              <a:rPr lang="sr-Latn-CS" sz="2000" dirty="0" smtClean="0"/>
              <a:t>“ )</a:t>
            </a:r>
            <a:endParaRPr lang="en-US" sz="2000" dirty="0"/>
          </a:p>
        </p:txBody>
      </p:sp>
      <p:sp>
        <p:nvSpPr>
          <p:cNvPr id="2" name="Oval 1"/>
          <p:cNvSpPr/>
          <p:nvPr/>
        </p:nvSpPr>
        <p:spPr>
          <a:xfrm>
            <a:off x="2267744" y="1772816"/>
            <a:ext cx="2222534" cy="828092"/>
          </a:xfrm>
          <a:prstGeom prst="ellipse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 rot="3148622">
            <a:off x="4357543" y="655999"/>
            <a:ext cx="1008112" cy="161139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Sinaia, Romania, </a:t>
            </a:r>
            <a:r>
              <a:rPr lang="en-US" dirty="0" smtClean="0"/>
              <a:t>24-3</a:t>
            </a:r>
            <a:r>
              <a:rPr lang="sr-Latn-RS" dirty="0" smtClean="0"/>
              <a:t>0</a:t>
            </a:r>
            <a:r>
              <a:rPr lang="en-US" dirty="0" smtClean="0"/>
              <a:t> </a:t>
            </a:r>
            <a:r>
              <a:rPr lang="en-US" dirty="0"/>
              <a:t>August, 2014</a:t>
            </a:r>
          </a:p>
        </p:txBody>
      </p:sp>
    </p:spTree>
    <p:extLst>
      <p:ext uri="{BB962C8B-B14F-4D97-AF65-F5344CB8AC3E}">
        <p14:creationId xmlns:p14="http://schemas.microsoft.com/office/powerpoint/2010/main" val="210276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683569" y="1628800"/>
            <a:ext cx="7596832" cy="468052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r-Latn-RS" dirty="0" smtClean="0"/>
              <a:t>All professors have </a:t>
            </a:r>
            <a:r>
              <a:rPr lang="sr-Latn-RS" dirty="0"/>
              <a:t>obligations </a:t>
            </a:r>
            <a:r>
              <a:rPr lang="sr-Latn-RS" dirty="0" smtClean="0"/>
              <a:t>to propose about 5 titles in </a:t>
            </a:r>
            <a:r>
              <a:rPr lang="sr-Latn-RS" dirty="0"/>
              <a:t> </a:t>
            </a:r>
            <a:r>
              <a:rPr lang="en-US" dirty="0"/>
              <a:t>beginning </a:t>
            </a:r>
            <a:r>
              <a:rPr lang="sr-Latn-RS" dirty="0" smtClean="0"/>
              <a:t>of school year. Student can choose  free title.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Student can propose the title of master thesis (providing agreement of professor – future adviser for master thesis.)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Each title should </a:t>
            </a:r>
            <a:r>
              <a:rPr lang="sr-Latn-RS" dirty="0"/>
              <a:t>be  explained  </a:t>
            </a:r>
            <a:r>
              <a:rPr lang="sr-Latn-RS" dirty="0" smtClean="0"/>
              <a:t>in some sentences.</a:t>
            </a:r>
            <a:endParaRPr lang="sr-Latn-RS" dirty="0"/>
          </a:p>
          <a:p>
            <a:pPr marL="457200" indent="-457200">
              <a:buAutoNum type="arabicPeriod"/>
            </a:pPr>
            <a:r>
              <a:rPr lang="sr-Latn-RS" dirty="0" smtClean="0"/>
              <a:t>Special commission (composed of 5 professors) analyzes and  approve  chosen title.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Finally</a:t>
            </a:r>
            <a:r>
              <a:rPr lang="sr-Latn-RS" dirty="0"/>
              <a:t>, </a:t>
            </a:r>
            <a:r>
              <a:rPr lang="sr-Latn-RS" dirty="0" smtClean="0"/>
              <a:t>council should approve proposed title, too. </a:t>
            </a:r>
          </a:p>
          <a:p>
            <a:pPr marL="0" indent="0">
              <a:buNone/>
            </a:pPr>
            <a:r>
              <a:rPr lang="sr-Latn-RS" dirty="0"/>
              <a:t>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Sinaia</a:t>
            </a:r>
            <a:r>
              <a:rPr lang="en-US" dirty="0"/>
              <a:t>, Romania, </a:t>
            </a:r>
            <a:r>
              <a:rPr lang="en-US" dirty="0" smtClean="0"/>
              <a:t>24-3</a:t>
            </a:r>
            <a:r>
              <a:rPr lang="sr-Latn-RS" dirty="0" smtClean="0"/>
              <a:t>0</a:t>
            </a:r>
            <a:r>
              <a:rPr lang="en-US" dirty="0" smtClean="0"/>
              <a:t> </a:t>
            </a:r>
            <a:r>
              <a:rPr lang="en-US" dirty="0"/>
              <a:t>August, 2014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2. Choosing and approving the title of master thesis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480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752528"/>
          </a:xfrm>
        </p:spPr>
        <p:txBody>
          <a:bodyPr>
            <a:noAutofit/>
          </a:bodyPr>
          <a:lstStyle/>
          <a:p>
            <a:r>
              <a:rPr lang="sr-Latn-CS" sz="3200" dirty="0" smtClean="0"/>
              <a:t>Overall classification: </a:t>
            </a:r>
          </a:p>
          <a:p>
            <a:pPr lvl="1"/>
            <a:r>
              <a:rPr lang="sr-Latn-CS" sz="3000" dirty="0" smtClean="0"/>
              <a:t>Scientific</a:t>
            </a:r>
            <a:r>
              <a:rPr lang="en-US" sz="3000" dirty="0" smtClean="0"/>
              <a:t>ally</a:t>
            </a:r>
            <a:r>
              <a:rPr lang="sr-Latn-CS" sz="3000" dirty="0" smtClean="0"/>
              <a:t> </a:t>
            </a:r>
            <a:r>
              <a:rPr lang="sr-Latn-CS" sz="3000" dirty="0"/>
              <a:t>oriented (for research and </a:t>
            </a:r>
            <a:r>
              <a:rPr lang="sr-Latn-CS" sz="3000" dirty="0" smtClean="0"/>
              <a:t>development)</a:t>
            </a:r>
          </a:p>
          <a:p>
            <a:pPr lvl="1"/>
            <a:r>
              <a:rPr lang="sr-Latn-CS" sz="3000" dirty="0" smtClean="0"/>
              <a:t>Professional</a:t>
            </a:r>
            <a:r>
              <a:rPr lang="en-US" sz="3000" dirty="0" err="1" smtClean="0"/>
              <a:t>ly</a:t>
            </a:r>
            <a:r>
              <a:rPr lang="sr-Latn-CS" sz="3000" dirty="0" smtClean="0"/>
              <a:t> </a:t>
            </a:r>
            <a:r>
              <a:rPr lang="sr-Latn-CS" sz="3000" dirty="0"/>
              <a:t>oriented (professional </a:t>
            </a:r>
            <a:r>
              <a:rPr lang="sr-Latn-CS" sz="3000" dirty="0" smtClean="0"/>
              <a:t>specialization)</a:t>
            </a:r>
          </a:p>
          <a:p>
            <a:r>
              <a:rPr lang="sr-Latn-CS" sz="3200" dirty="0" smtClean="0"/>
              <a:t>For some titles it is difficult to make </a:t>
            </a:r>
            <a:r>
              <a:rPr lang="en-US" sz="3200" dirty="0" smtClean="0"/>
              <a:t>the distinction</a:t>
            </a:r>
            <a:r>
              <a:rPr lang="sr-Latn-CS" sz="3200" dirty="0" smtClean="0"/>
              <a:t>.</a:t>
            </a:r>
          </a:p>
          <a:p>
            <a:endParaRPr lang="sr-Latn-CS" sz="3200" dirty="0" smtClean="0"/>
          </a:p>
          <a:p>
            <a:endParaRPr lang="sr-Latn-CS" sz="3200" dirty="0" smtClean="0"/>
          </a:p>
          <a:p>
            <a:endParaRPr lang="sr-Latn-CS" sz="3200" dirty="0"/>
          </a:p>
          <a:p>
            <a:endParaRPr lang="sr-Latn-CS" sz="3200" dirty="0"/>
          </a:p>
          <a:p>
            <a:endParaRPr lang="sr-Latn-CS" sz="3200" dirty="0" smtClean="0"/>
          </a:p>
          <a:p>
            <a:endParaRPr lang="sr-Latn-CS" sz="3000" dirty="0"/>
          </a:p>
          <a:p>
            <a:pPr lvl="1"/>
            <a:endParaRPr lang="sr-Latn-CS" sz="3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3</a:t>
            </a:r>
            <a:r>
              <a:rPr lang="sr-Latn-CS" dirty="0" smtClean="0"/>
              <a:t>. General classification of master thesis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Sinaia, Romania, 24-30 August,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6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r>
              <a:rPr lang="sr-Latn-CS" dirty="0" smtClean="0"/>
              <a:t>4. Scientific fields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Sinaia, Romania, 24-30 August, 2014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7584" y="1916832"/>
            <a:ext cx="7408333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Representation </a:t>
            </a:r>
            <a:r>
              <a:rPr lang="sr-Latn-CS" dirty="0"/>
              <a:t>of scientific fields is related to </a:t>
            </a:r>
            <a:r>
              <a:rPr lang="en-US" dirty="0"/>
              <a:t>the topics of professors’ research</a:t>
            </a:r>
            <a:r>
              <a:rPr lang="sr-Latn-CS" dirty="0"/>
              <a:t>. The title</a:t>
            </a:r>
            <a:r>
              <a:rPr lang="en-US" dirty="0"/>
              <a:t>s</a:t>
            </a:r>
            <a:r>
              <a:rPr lang="sr-Latn-CS" dirty="0"/>
              <a:t> of master thesis were form:</a:t>
            </a:r>
          </a:p>
          <a:p>
            <a:r>
              <a:rPr lang="sr-Latn-CS" dirty="0"/>
              <a:t>Soft computing</a:t>
            </a:r>
          </a:p>
          <a:p>
            <a:r>
              <a:rPr lang="sr-Latn-CS" dirty="0"/>
              <a:t>Machine learning </a:t>
            </a:r>
          </a:p>
          <a:p>
            <a:r>
              <a:rPr lang="sr-Latn-CS" dirty="0"/>
              <a:t>Automatic theorem proving</a:t>
            </a:r>
          </a:p>
          <a:p>
            <a:r>
              <a:rPr lang="sr-Latn-CS" dirty="0"/>
              <a:t>Text processing and Semantic web</a:t>
            </a:r>
          </a:p>
          <a:p>
            <a:r>
              <a:rPr lang="sr-Latn-CS" dirty="0"/>
              <a:t>Algorithms </a:t>
            </a:r>
          </a:p>
          <a:p>
            <a:r>
              <a:rPr lang="sr-Latn-CS" dirty="0"/>
              <a:t>Bioinformatics</a:t>
            </a:r>
          </a:p>
          <a:p>
            <a:r>
              <a:rPr lang="sr-Latn-CS" dirty="0" smtClean="0"/>
              <a:t>...........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72123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408333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sr-Latn-RS" dirty="0" smtClean="0"/>
              <a:t>ields </a:t>
            </a:r>
            <a:r>
              <a:rPr lang="sr-Latn-RS" dirty="0"/>
              <a:t>related to professional orientation are </a:t>
            </a:r>
            <a:r>
              <a:rPr lang="en-US" dirty="0" smtClean="0"/>
              <a:t>more abundant</a:t>
            </a:r>
            <a:r>
              <a:rPr lang="sr-Latn-RS" dirty="0" smtClean="0"/>
              <a:t>:</a:t>
            </a:r>
            <a:endParaRPr lang="sr-Latn-RS" dirty="0"/>
          </a:p>
          <a:p>
            <a:r>
              <a:rPr lang="sr-Latn-RS" dirty="0" smtClean="0"/>
              <a:t>Database </a:t>
            </a:r>
            <a:r>
              <a:rPr lang="sr-Latn-RS" dirty="0"/>
              <a:t>and information systems</a:t>
            </a:r>
          </a:p>
          <a:p>
            <a:r>
              <a:rPr lang="sr-Latn-RS" dirty="0" smtClean="0"/>
              <a:t>Internet technology and </a:t>
            </a:r>
            <a:r>
              <a:rPr lang="en-US" dirty="0" smtClean="0"/>
              <a:t>the </a:t>
            </a:r>
            <a:r>
              <a:rPr lang="sr-Latn-RS" dirty="0" smtClean="0"/>
              <a:t>Web</a:t>
            </a:r>
            <a:endParaRPr lang="sr-Latn-RS" dirty="0"/>
          </a:p>
          <a:p>
            <a:r>
              <a:rPr lang="sr-Latn-RS" dirty="0" smtClean="0"/>
              <a:t>Programming </a:t>
            </a:r>
            <a:r>
              <a:rPr lang="sr-Latn-RS" dirty="0"/>
              <a:t>languages </a:t>
            </a:r>
            <a:r>
              <a:rPr lang="sr-Latn-RS" dirty="0" smtClean="0"/>
              <a:t>and </a:t>
            </a:r>
            <a:r>
              <a:rPr lang="sr-Latn-RS" dirty="0"/>
              <a:t>programming paradigms</a:t>
            </a:r>
          </a:p>
          <a:p>
            <a:r>
              <a:rPr lang="sr-Latn-RS" dirty="0" smtClean="0"/>
              <a:t>Internet </a:t>
            </a:r>
            <a:r>
              <a:rPr lang="sr-Latn-RS" dirty="0"/>
              <a:t>protocols</a:t>
            </a:r>
          </a:p>
          <a:p>
            <a:r>
              <a:rPr lang="sr-Latn-RS" dirty="0"/>
              <a:t>Software development</a:t>
            </a:r>
          </a:p>
          <a:p>
            <a:r>
              <a:rPr lang="sr-Latn-RS" dirty="0"/>
              <a:t>Java and superstructures (...)</a:t>
            </a:r>
          </a:p>
          <a:p>
            <a:r>
              <a:rPr lang="sr-Latn-RS" dirty="0"/>
              <a:t>Image processing</a:t>
            </a:r>
          </a:p>
          <a:p>
            <a:r>
              <a:rPr lang="sr-Latn-RS" dirty="0"/>
              <a:t>Parallel algorithms</a:t>
            </a:r>
          </a:p>
          <a:p>
            <a:r>
              <a:rPr lang="sr-Latn-RS" dirty="0"/>
              <a:t>Document </a:t>
            </a:r>
            <a:r>
              <a:rPr lang="sr-Latn-RS" dirty="0" smtClean="0"/>
              <a:t>processing</a:t>
            </a:r>
          </a:p>
          <a:p>
            <a:r>
              <a:rPr lang="sr-Latn-RS" dirty="0" smtClean="0"/>
              <a:t>.NET technology </a:t>
            </a: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....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5.</a:t>
            </a:r>
            <a:r>
              <a:rPr lang="en-US" dirty="0" smtClean="0"/>
              <a:t> </a:t>
            </a:r>
            <a:r>
              <a:rPr lang="sr-Latn-RS" dirty="0" smtClean="0"/>
              <a:t>Professional specialization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Sinaia, Romania, 24-30 August, 2014</a:t>
            </a:r>
          </a:p>
        </p:txBody>
      </p:sp>
    </p:spTree>
    <p:extLst>
      <p:ext uri="{BB962C8B-B14F-4D97-AF65-F5344CB8AC3E}">
        <p14:creationId xmlns:p14="http://schemas.microsoft.com/office/powerpoint/2010/main" val="39895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5184576"/>
          </a:xfrm>
        </p:spPr>
        <p:txBody>
          <a:bodyPr>
            <a:noAutofit/>
          </a:bodyPr>
          <a:lstStyle/>
          <a:p>
            <a:pPr marL="627063" lvl="2" indent="0">
              <a:buNone/>
            </a:pPr>
            <a:r>
              <a:rPr lang="sr-Latn-CS" sz="2800" dirty="0" smtClean="0"/>
              <a:t>At </a:t>
            </a:r>
            <a:r>
              <a:rPr lang="sr-Latn-CS" sz="2800" dirty="0"/>
              <a:t>faculty of mathematics in Belgrade </a:t>
            </a:r>
            <a:r>
              <a:rPr lang="en-US" sz="2800" dirty="0" smtClean="0"/>
              <a:t>students can </a:t>
            </a:r>
            <a:r>
              <a:rPr lang="sr-Latn-CS" sz="2800" dirty="0" smtClean="0"/>
              <a:t> </a:t>
            </a:r>
            <a:r>
              <a:rPr lang="en-US" sz="2800" dirty="0" smtClean="0"/>
              <a:t>choose a </a:t>
            </a:r>
            <a:r>
              <a:rPr lang="sr-Latn-CS" sz="2800" dirty="0" smtClean="0"/>
              <a:t>thesis </a:t>
            </a:r>
            <a:r>
              <a:rPr lang="en-US" sz="2800" dirty="0" smtClean="0"/>
              <a:t>in </a:t>
            </a:r>
            <a:r>
              <a:rPr lang="sr-Latn-CS" sz="2800" dirty="0" smtClean="0"/>
              <a:t>mathematics, computer sciences, education and astronomy. </a:t>
            </a:r>
          </a:p>
          <a:p>
            <a:pPr lvl="2"/>
            <a:r>
              <a:rPr lang="sr-Latn-CS" sz="2800" dirty="0" smtClean="0"/>
              <a:t>About 160 titles of master thesis from computer sciences have </a:t>
            </a:r>
            <a:r>
              <a:rPr lang="en-US" sz="2800" dirty="0" smtClean="0"/>
              <a:t>been app</a:t>
            </a:r>
            <a:r>
              <a:rPr lang="sr-Latn-CS" sz="2800" dirty="0" smtClean="0"/>
              <a:t>proved so far.</a:t>
            </a:r>
          </a:p>
          <a:p>
            <a:pPr lvl="2"/>
            <a:r>
              <a:rPr lang="sr-Latn-CS" sz="2800" dirty="0" smtClean="0"/>
              <a:t>(</a:t>
            </a:r>
            <a:r>
              <a:rPr lang="en-US" sz="2800" dirty="0" smtClean="0"/>
              <a:t>Not a</a:t>
            </a:r>
            <a:r>
              <a:rPr lang="sr-Latn-CS" sz="2800" dirty="0" smtClean="0"/>
              <a:t>ll approved thesis are defend</a:t>
            </a:r>
            <a:r>
              <a:rPr lang="en-US" sz="2800" dirty="0" err="1" smtClean="0"/>
              <a:t>ed</a:t>
            </a:r>
            <a:r>
              <a:rPr lang="sr-Latn-CS" sz="2800" dirty="0" smtClean="0"/>
              <a:t> – some of them are re</a:t>
            </a:r>
            <a:r>
              <a:rPr lang="en-US" sz="2800" dirty="0" err="1" smtClean="0"/>
              <a:t>jected</a:t>
            </a:r>
            <a:r>
              <a:rPr lang="en-US" sz="2800" dirty="0" smtClean="0"/>
              <a:t> for plagiarism</a:t>
            </a:r>
            <a:r>
              <a:rPr lang="sr-Latn-CS" sz="2800" dirty="0" smtClean="0"/>
              <a:t>.)</a:t>
            </a:r>
          </a:p>
          <a:p>
            <a:pPr marL="627063" lvl="2" indent="0">
              <a:buNone/>
            </a:pPr>
            <a:r>
              <a:rPr lang="en-US" sz="2800" dirty="0" smtClean="0"/>
              <a:t>According to the </a:t>
            </a:r>
            <a:r>
              <a:rPr lang="sr-Latn-CS" sz="2800" dirty="0" smtClean="0"/>
              <a:t>previous classification,</a:t>
            </a:r>
            <a:r>
              <a:rPr lang="en-US" sz="2800" dirty="0" smtClean="0"/>
              <a:t> there was approximately</a:t>
            </a:r>
            <a:r>
              <a:rPr lang="sr-Latn-CS" sz="2800" dirty="0" smtClean="0"/>
              <a:t>:</a:t>
            </a:r>
          </a:p>
          <a:p>
            <a:pPr lvl="2"/>
            <a:r>
              <a:rPr lang="sr-Latn-CS" sz="2800" dirty="0" smtClean="0"/>
              <a:t>40 scientific</a:t>
            </a:r>
            <a:r>
              <a:rPr lang="en-US" sz="2800" dirty="0" smtClean="0"/>
              <a:t>ally</a:t>
            </a:r>
            <a:r>
              <a:rPr lang="sr-Latn-CS" sz="2800" dirty="0" smtClean="0"/>
              <a:t> </a:t>
            </a:r>
            <a:r>
              <a:rPr lang="sr-Latn-CS" sz="2800" dirty="0"/>
              <a:t>oriented </a:t>
            </a:r>
            <a:r>
              <a:rPr lang="sr-Latn-CS" sz="2800" dirty="0" smtClean="0"/>
              <a:t>titles</a:t>
            </a:r>
          </a:p>
          <a:p>
            <a:pPr lvl="2"/>
            <a:r>
              <a:rPr lang="sr-Latn-CS" sz="2800" dirty="0"/>
              <a:t>120 </a:t>
            </a:r>
            <a:r>
              <a:rPr lang="sr-Latn-CS" sz="2800" dirty="0" smtClean="0"/>
              <a:t>professional</a:t>
            </a:r>
            <a:r>
              <a:rPr lang="en-US" sz="2800" dirty="0" err="1" smtClean="0"/>
              <a:t>ly</a:t>
            </a:r>
            <a:r>
              <a:rPr lang="sr-Latn-CS" sz="2800" dirty="0" smtClean="0"/>
              <a:t> oriented titles.</a:t>
            </a:r>
            <a:endParaRPr lang="sr-Latn-C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252728"/>
          </a:xfrm>
        </p:spPr>
        <p:txBody>
          <a:bodyPr>
            <a:normAutofit/>
          </a:bodyPr>
          <a:lstStyle/>
          <a:p>
            <a:r>
              <a:rPr lang="sr-Latn-CS" dirty="0"/>
              <a:t>6</a:t>
            </a:r>
            <a:r>
              <a:rPr lang="sr-Latn-CS" dirty="0" smtClean="0"/>
              <a:t>. Number of approved thesis </a:t>
            </a:r>
            <a:r>
              <a:rPr lang="en-US" dirty="0" smtClean="0"/>
              <a:t> </a:t>
            </a:r>
            <a:r>
              <a:rPr lang="sr-Latn-C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Sinaia, Romania, 24-30 August, 2014</a:t>
            </a:r>
          </a:p>
        </p:txBody>
      </p:sp>
    </p:spTree>
    <p:extLst>
      <p:ext uri="{BB962C8B-B14F-4D97-AF65-F5344CB8AC3E}">
        <p14:creationId xmlns:p14="http://schemas.microsoft.com/office/powerpoint/2010/main" val="4531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1773</TotalTime>
  <Words>752</Words>
  <Application>Microsoft Office PowerPoint</Application>
  <PresentationFormat>On-screen Show (4:3)</PresentationFormat>
  <Paragraphs>116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Survey of Computer Science Fields Related to the Titles of Master Thesis at Faculty of Mathematics in Belgrade</vt:lpstr>
      <vt:lpstr>Agenda</vt:lpstr>
      <vt:lpstr>1. Introduction </vt:lpstr>
      <vt:lpstr>PowerPoint Presentation</vt:lpstr>
      <vt:lpstr>2. Choosing and approving the title of master thesis</vt:lpstr>
      <vt:lpstr>3. General classification of master thesis  </vt:lpstr>
      <vt:lpstr>4. Scientific fields </vt:lpstr>
      <vt:lpstr>5. Professional specialization</vt:lpstr>
      <vt:lpstr>6. Number of approved thesis   </vt:lpstr>
      <vt:lpstr>6.1. Number of titles from scientific fields </vt:lpstr>
      <vt:lpstr>PowerPoint Presentation</vt:lpstr>
      <vt:lpstr>6.2. Number of titles from professional specialization </vt:lpstr>
      <vt:lpstr>PowerPoint Presentation</vt:lpstr>
      <vt:lpstr>7. Typical structure of professional  specialized  master thesis </vt:lpstr>
      <vt:lpstr>8. Conclusion </vt:lpstr>
      <vt:lpstr>Thank you!</vt:lpstr>
    </vt:vector>
  </TitlesOfParts>
  <Company>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Studying at University in Belgrade before and during Bologna process</dc:title>
  <dc:creator>dule</dc:creator>
  <cp:lastModifiedBy>user</cp:lastModifiedBy>
  <cp:revision>114</cp:revision>
  <dcterms:created xsi:type="dcterms:W3CDTF">2013-08-21T11:45:28Z</dcterms:created>
  <dcterms:modified xsi:type="dcterms:W3CDTF">2014-08-23T19:09:23Z</dcterms:modified>
</cp:coreProperties>
</file>